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5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0814D-C2B5-437E-B643-4AEE88B8DE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F340D-B99E-4014-8AEA-71DA9D1EFC83}" type="datetimeFigureOut">
              <a:rPr lang="en-US" smtClean="0"/>
              <a:pPr/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A4E90-4FC4-4485-A6FF-769F2C188D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do you observe</a:t>
            </a:r>
          </a:p>
        </p:txBody>
      </p:sp>
      <p:sp>
        <p:nvSpPr>
          <p:cNvPr id="23555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3556" name="ClipArt Placeholder 3"/>
          <p:cNvSpPr>
            <a:spLocks noGrp="1" noTextEdit="1"/>
          </p:cNvSpPr>
          <p:nvPr>
            <p:ph type="clipArt" sz="half" idx="2"/>
          </p:nvPr>
        </p:nvSpPr>
        <p:spPr/>
      </p:sp>
      <p:pic>
        <p:nvPicPr>
          <p:cNvPr id="23557" name="Picture 6" descr="C:\Users\pradeep\Desktop\8180872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6275" y="1524000"/>
            <a:ext cx="80867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3399"/>
                </a:solidFill>
              </a:rPr>
              <a:t>Single Displacement Reactions: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371600"/>
            <a:ext cx="3352800" cy="5181600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rgbClr val="0000FF"/>
                </a:solidFill>
              </a:rPr>
              <a:t>In this type of reaction, a more reactive element displaces a less reactive element from its salt solution </a:t>
            </a:r>
            <a:r>
              <a:rPr lang="en-US" sz="2800" smtClean="0"/>
              <a:t>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tx2"/>
                </a:solidFill>
              </a:rPr>
              <a:t>A + XY --&gt; AY + X</a:t>
            </a:r>
            <a:r>
              <a:rPr lang="en-US" sz="2400" smtClean="0"/>
              <a:t>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sz="2800" smtClean="0">
                <a:solidFill>
                  <a:srgbClr val="0000FF"/>
                </a:solidFill>
              </a:rPr>
              <a:t>In this equation, A, X, and Y are  elements and XY and AY are  compound</a:t>
            </a:r>
            <a:r>
              <a:rPr lang="en-US" sz="2400" smtClean="0">
                <a:solidFill>
                  <a:srgbClr val="0000FF"/>
                </a:solidFill>
              </a:rPr>
              <a:t>s.</a:t>
            </a:r>
            <a:r>
              <a:rPr lang="en-US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</p:txBody>
      </p:sp>
      <p:pic>
        <p:nvPicPr>
          <p:cNvPr id="24580" name="Picture 12" descr="ag00302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1219200"/>
            <a:ext cx="1371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3" descr="ag00309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400" y="1447800"/>
            <a:ext cx="982663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4" descr="ag00199_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3200400"/>
            <a:ext cx="20113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5" descr="ag00301_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24200"/>
            <a:ext cx="155098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AutoShape 16"/>
          <p:cNvSpPr>
            <a:spLocks noChangeArrowheads="1"/>
          </p:cNvSpPr>
          <p:nvPr/>
        </p:nvSpPr>
        <p:spPr bwMode="auto">
          <a:xfrm>
            <a:off x="4495800" y="3657600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Quad Arrow 12"/>
          <p:cNvSpPr/>
          <p:nvPr/>
        </p:nvSpPr>
        <p:spPr bwMode="auto">
          <a:xfrm>
            <a:off x="6400800" y="1981200"/>
            <a:ext cx="762000" cy="762000"/>
          </a:xfrm>
          <a:prstGeom prst="quad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pic>
        <p:nvPicPr>
          <p:cNvPr id="24586" name="Picture 14" descr="ag00199_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9000" y="1766888"/>
            <a:ext cx="1295400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Quad Arrow 14"/>
          <p:cNvSpPr/>
          <p:nvPr/>
        </p:nvSpPr>
        <p:spPr bwMode="auto">
          <a:xfrm>
            <a:off x="5562600" y="5410200"/>
            <a:ext cx="762000" cy="762000"/>
          </a:xfrm>
          <a:prstGeom prst="quad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pic>
        <p:nvPicPr>
          <p:cNvPr id="24588" name="Picture 13" descr="ag00309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800600"/>
            <a:ext cx="982663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 advAuto="30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514600" y="304800"/>
            <a:ext cx="510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Metal Reactivity Chart</a:t>
            </a:r>
          </a:p>
        </p:txBody>
      </p:sp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1371600" y="5029200"/>
            <a:ext cx="30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/>
              <a:t>H</a:t>
            </a:r>
            <a:endParaRPr lang="en-US" sz="1400"/>
          </a:p>
        </p:txBody>
      </p:sp>
      <p:sp>
        <p:nvSpPr>
          <p:cNvPr id="25604" name="Text Box 13"/>
          <p:cNvSpPr txBox="1">
            <a:spLocks noChangeArrowheads="1"/>
          </p:cNvSpPr>
          <p:nvPr/>
        </p:nvSpPr>
        <p:spPr bwMode="auto">
          <a:xfrm>
            <a:off x="4114800" y="3429000"/>
            <a:ext cx="3810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</a:rPr>
              <a:t>Most reactive metal  wins out</a:t>
            </a:r>
          </a:p>
        </p:txBody>
      </p:sp>
      <p:pic>
        <p:nvPicPr>
          <p:cNvPr id="25605" name="Picture 10" descr="http://www.bbc.co.uk/staticarchive/18dee1116c8d50fe49f99a06f3cbd715531b583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762000"/>
            <a:ext cx="31242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>
                <a:solidFill>
                  <a:srgbClr val="003399"/>
                </a:solidFill>
              </a:rPr>
              <a:t>Examples of  </a:t>
            </a:r>
            <a:br>
              <a:rPr lang="en-US" smtClean="0">
                <a:solidFill>
                  <a:srgbClr val="003399"/>
                </a:solidFill>
              </a:rPr>
            </a:br>
            <a:r>
              <a:rPr lang="en-US" smtClean="0">
                <a:solidFill>
                  <a:srgbClr val="003399"/>
                </a:solidFill>
              </a:rPr>
              <a:t>Single Displacement Reactions: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752600"/>
            <a:ext cx="6400800" cy="2743200"/>
          </a:xfrm>
        </p:spPr>
        <p:txBody>
          <a:bodyPr>
            <a:normAutofit fontScale="92500" lnSpcReduction="10000"/>
          </a:bodyPr>
          <a:lstStyle/>
          <a:p>
            <a:pPr algn="ctr" eaLnBrk="1" hangingPunct="1"/>
            <a:endParaRPr lang="en-US" sz="2800" smtClean="0"/>
          </a:p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2Al + 3Fe(NO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>
                <a:solidFill>
                  <a:srgbClr val="800000"/>
                </a:solidFill>
              </a:rPr>
              <a:t>)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</a:t>
            </a:r>
            <a:r>
              <a:rPr lang="en-US" sz="2800" smtClean="0">
                <a:solidFill>
                  <a:srgbClr val="800000"/>
                </a:solidFill>
                <a:sym typeface="Wingdings" pitchFamily="2" charset="2"/>
              </a:rPr>
              <a:t></a:t>
            </a:r>
            <a:r>
              <a:rPr lang="en-US" sz="2800" smtClean="0">
                <a:solidFill>
                  <a:srgbClr val="800000"/>
                </a:solidFill>
              </a:rPr>
              <a:t> 3Fe + 2Al(NO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>
                <a:solidFill>
                  <a:srgbClr val="800000"/>
                </a:solidFill>
              </a:rPr>
              <a:t>)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Zn + CuCl</a:t>
            </a:r>
            <a:r>
              <a:rPr lang="en-US" sz="14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</a:t>
            </a:r>
            <a:r>
              <a:rPr lang="en-US" sz="2800" smtClean="0">
                <a:solidFill>
                  <a:srgbClr val="800000"/>
                </a:solidFill>
                <a:sym typeface="Wingdings" pitchFamily="2" charset="2"/>
              </a:rPr>
              <a:t></a:t>
            </a:r>
            <a:r>
              <a:rPr lang="en-US" sz="2800" smtClean="0">
                <a:solidFill>
                  <a:srgbClr val="800000"/>
                </a:solidFill>
              </a:rPr>
              <a:t> Cu + ZnCl</a:t>
            </a:r>
            <a:r>
              <a:rPr lang="en-US" sz="1400" smtClean="0">
                <a:solidFill>
                  <a:srgbClr val="800000"/>
                </a:solidFill>
              </a:rPr>
              <a:t>2</a:t>
            </a: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Fe + Na</a:t>
            </a:r>
            <a:r>
              <a:rPr lang="en-US" sz="1200" smtClean="0">
                <a:solidFill>
                  <a:srgbClr val="800000"/>
                </a:solidFill>
              </a:rPr>
              <a:t>3</a:t>
            </a:r>
            <a:r>
              <a:rPr lang="en-US" sz="2800" smtClean="0">
                <a:solidFill>
                  <a:srgbClr val="800000"/>
                </a:solidFill>
              </a:rPr>
              <a:t>PO</a:t>
            </a:r>
            <a:r>
              <a:rPr lang="en-US" sz="1200" smtClean="0">
                <a:solidFill>
                  <a:srgbClr val="800000"/>
                </a:solidFill>
              </a:rPr>
              <a:t>4</a:t>
            </a:r>
            <a:r>
              <a:rPr lang="en-US" sz="2800" smtClean="0">
                <a:solidFill>
                  <a:srgbClr val="800000"/>
                </a:solidFill>
              </a:rPr>
              <a:t> </a:t>
            </a:r>
            <a:r>
              <a:rPr lang="en-US" sz="2800" smtClean="0">
                <a:solidFill>
                  <a:srgbClr val="800000"/>
                </a:solidFill>
                <a:sym typeface="Wingdings" pitchFamily="2" charset="2"/>
              </a:rPr>
              <a:t></a:t>
            </a:r>
            <a:r>
              <a:rPr lang="en-US" sz="2800" smtClean="0"/>
              <a:t> N.R.</a:t>
            </a:r>
          </a:p>
          <a:p>
            <a:pPr eaLnBrk="1" hangingPunct="1"/>
            <a:r>
              <a:rPr lang="en-US" sz="2800" smtClean="0">
                <a:solidFill>
                  <a:srgbClr val="990000"/>
                </a:solidFill>
              </a:rPr>
              <a:t>2K + ZnCl</a:t>
            </a:r>
            <a:r>
              <a:rPr lang="en-US" sz="1200" smtClean="0">
                <a:solidFill>
                  <a:srgbClr val="990000"/>
                </a:solidFill>
              </a:rPr>
              <a:t>2</a:t>
            </a:r>
            <a:r>
              <a:rPr lang="en-US" sz="2800" smtClean="0">
                <a:solidFill>
                  <a:srgbClr val="990000"/>
                </a:solidFill>
              </a:rPr>
              <a:t> </a:t>
            </a:r>
            <a:r>
              <a:rPr lang="en-US" sz="2800" smtClean="0">
                <a:solidFill>
                  <a:srgbClr val="990000"/>
                </a:solidFill>
                <a:sym typeface="Wingdings" pitchFamily="2" charset="2"/>
              </a:rPr>
              <a:t> 2 KCl + Zn</a:t>
            </a:r>
            <a:r>
              <a:rPr lang="en-US" sz="2800" smtClean="0"/>
              <a:t> 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    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26628" name="Picture 5" descr="C:\Users\pradeep\Desktop\=synthsis_reaction2_(2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2963" y="4495800"/>
            <a:ext cx="799623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500"/>
                            </p:stCondLst>
                            <p:childTnLst>
                              <p:par>
                                <p:cTn id="2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9" grpId="0" build="p" autoUpdateAnimBg="0" advAuto="2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What do you observe</a:t>
            </a:r>
            <a:br>
              <a:rPr lang="en-US" smtClean="0"/>
            </a:br>
            <a:endParaRPr lang="en-US" smtClean="0"/>
          </a:p>
        </p:txBody>
      </p:sp>
      <p:sp>
        <p:nvSpPr>
          <p:cNvPr id="27651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7652" name="ClipArt Placeholder 3"/>
          <p:cNvSpPr>
            <a:spLocks noGrp="1" noTextEdit="1"/>
          </p:cNvSpPr>
          <p:nvPr>
            <p:ph type="clipArt" sz="half" idx="2"/>
          </p:nvPr>
        </p:nvSpPr>
        <p:spPr/>
      </p:sp>
      <p:pic>
        <p:nvPicPr>
          <p:cNvPr id="27653" name="Picture 6" descr="C:\Users\pradeep\Desktop\dd-reaction-1dmigh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7788" y="1752600"/>
            <a:ext cx="7110412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3399"/>
                </a:solidFill>
              </a:rPr>
              <a:t>Double-Displacement Reactions: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2209800"/>
            <a:ext cx="3733800" cy="4114800"/>
          </a:xfrm>
        </p:spPr>
        <p:txBody>
          <a:bodyPr/>
          <a:lstStyle/>
          <a:p>
            <a:pPr algn="ctr" eaLnBrk="1" hangingPunct="1"/>
            <a:r>
              <a:rPr lang="en-US" sz="2400" smtClean="0">
                <a:solidFill>
                  <a:srgbClr val="0000FF"/>
                </a:solidFill>
              </a:rPr>
              <a:t>In a double-displacement reaction, the two compounds exchange places in a solution to form two new compounds. </a:t>
            </a:r>
            <a:r>
              <a:rPr lang="en-US" sz="2400" smtClean="0"/>
              <a:t> </a:t>
            </a:r>
          </a:p>
          <a:p>
            <a:pPr algn="ctr" eaLnBrk="1" hangingPunct="1"/>
            <a:r>
              <a:rPr lang="en-US" sz="2400" smtClean="0"/>
              <a:t>AB + XY --&gt; AY + XB </a:t>
            </a:r>
          </a:p>
          <a:p>
            <a:pPr eaLnBrk="1" hangingPunct="1"/>
            <a:endParaRPr lang="en-US" sz="2400" smtClean="0"/>
          </a:p>
        </p:txBody>
      </p:sp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914400" y="5181600"/>
            <a:ext cx="4191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2 compounds </a:t>
            </a:r>
            <a:r>
              <a:rPr lang="en-US">
                <a:sym typeface="Wingdings" pitchFamily="2" charset="2"/>
              </a:rPr>
              <a:t> 2 new compounds</a:t>
            </a:r>
            <a:endParaRPr lang="en-US"/>
          </a:p>
        </p:txBody>
      </p:sp>
      <p:sp>
        <p:nvSpPr>
          <p:cNvPr id="28677" name="AutoShape 9" descr="data:image/png;base64,iVBORw0KGgoAAAANSUhEUgAAAQMAAADCCAMAAAB6zFdcAAACPVBMVEX///8AAADr6+v8/PyRkZH19fX///54eHjo6OiLi4v///3x8fH5+fnz8/Pv7+/BwcHGxsZtbW1+fn6zs7Onp6fKysri4uL//P9ISEifn5+8vLzd3d22traPj49nZ2fR0dFeXl6amppSUlI5OTlDQ0MdHR0VFRV7e3uEhIQyMjL///c9PT0kJCTIAAB2cyVaWlppZiWFJh++MTCQAAAYNRzg1wDx7CDz/PMUKlh5FhYAIVqNiykQMmajAADb2EKvAABai8lCc0SWlCMIRJQAKnwwbjonX6gqT3kdVJcQRYIXPm8AOXMUNl7y5z3QyS+1riOflyeVkD2QiAPq68kbMnrbXVK3KhXKfYCquM4AI2oRVKMiXJ/wfmswWYNRdpRliaDpQDfHWl3hCA7sREBHaYyaGR2bOSzDW0ktWTI9gkhTlVhWjVoNUSUqUS5HYUC2xrvL0KlcfFfIQzf239bhvsHuV1CeHR3HYVE2db6urVOFlaxqfpXTzoX371urpG/JRjRqg213m3J0r24dZikxKl4wUnSooiF1eUytOjC+RTeyuYViXSTiAAbLj5Btp3UiRyXv7dFjMBmriXMAAD28uIEAPQA6bZ6gPkOSSEhed13O3M6qbG1ZaYWdsKCfllBMeEG7mZT6cGaFwYEASgVupdzKylHW2WUAE2diim3m3qe2swCXWlTT0X5UgWLzTlW4XmWZoLg/Wkah1qSDtN+HtYt6Uz/O6cXxhoZSTHX0naCZyO58somy4///vLz7+pZGgNz9AAAV9UlEQVR4nO1dCWMTR5auUqt1tFpHq1tnW2pJvuTG4GAnY2JDwIAxPsAchgESZxjAxIMPDNge4sAMJAsLmQW8u4EEkwwhhEzIBAJJdthkjt+271VLPpB8YGeT4NSHsdvd1fXe++q9elWl7jIhHBwcHBwcHBwcHBwcHBwcHBwcHBwcHBwcHBwcHBwcHBwcHBwcHBwcHBw/LvSEomTdcUKEqXMC0VfE8MCojk+eE2OKEnRrMpGJYp9eQ6jCv2BpeSGemDzjvMuuOLNp78zCrhrnwusVtPCCtSiATgXiTVaI0ziAKhWNHUSnOCCEhogQowYhthmFSVVgwbJcuYPkDM7h2Ed9xE1nEkPSC+cAmkHxLbR0oV4UtYkmoX1lmQiCpZ1TQ25JDTqInNMXOAC9KIoUiGidxEJlwIEs5L7grJg3DKsUrPvZBVJls+7KxnPl2GmUiRyITIAg5+8mmtOSDqVE/C5bF+Q8geKkEW4V3CYzg9dn5yAObWCPObNEqxDCUZVU2stompBMnITSToVMceClAT0aIzE1qIUzWhQLAQdBLQmOk9YyGvG501W+QLXqpIF0VYYQfyzpJO6qkqpSEqNZw6oJRHqcWtTwOFMKJYwDL+gAwaBqqawQVBK0hnEQdydSEG6JLHiOXVvhd6WyCaglQ13E5U6XiiUVJTU0bFSkgAS66GiwODBoOJ6FhtIIkBHUSFAhYXD7TFxIiTLVpjggNEaUmFBNSAlRFLhPBw58FSRcQVQ70ctJ0iU6M6RcI36oiRpiShRpPAzmlRuEWhFvoC+VhUGCHIc78ZSPxpQaHcJMEX00FCj3EGAXOKjwEWrzVBFSHlZV0U+JPUVkUCzrJimbnEwRGif2LEmWQB0pbWkchKhYA1TGothGwEGlxurM+I2agN+vT+dAJcEYyVRAAChwR5XKYiHuriYZdr0cyodIqUFCKwhZYYSSAX8gHAarowFCrZD1V6M/YV3+eI2lBcSCswYcosQJt9v8KXCqGhKDWDA0atMqsUhS8/sDcgxaCqiMBUlFyO83sPGBKnQDoriXxkGwimTArUvyHEB/gP+Bgyhc9U5xEKAe5IBo1M04AOnRgBANh8tJDdwDjS5joCIHpcgBmkO8UxygsEAFGu2By/E8Bza4BB5GVIw70Q9n1Ro0LqiCH6hRuM2bwvQjp7NEgFvTQYIkigT80OIA+vHE4jlglgGd5YQkIBY8JJVmHFT7SI0fA8GwsgOmBB/GRTAmqsRFISYIqXCRaAioMyqAFpm4SRn0rmnkwKhCDrzgrKGQCzkIQd0+5AB/I9Ua9gvxjKWFBzgIgz1hGiB+ww/0ZVWiVQpQkrowKkvCGvQBbsL8wIN+UOUkYnrSDyBVZUoWSYHPTt0xp2KDQ0VRQUCwPKtEbf4qLRsiruqs4KeUpSg5TpWYuwZ8wRdVbFSNqcRZ5k+oJFyecNGkCuTU0AoD7qFVYrjCLtqrw3p5gqiUBoEePVwFYVuaiyqICVe55g4IwWp2xhujMRFKgd0UHMxPVRUsVKLeTKlWlsKTQHeS0pCczHjgqieZ8bnKaamsU83rLPOoFcioPLuZcwITz+TIxcNStZWDfCy34WUvc2ArSbFb4FjwebE/8ObymyCzm6yY8bJzmMvYLbJVRraSJUM8zSTIUwkP86pgpVgo7k8JHku1XA6W2Q+R6Yqy2CUUJFuCsJZQdpEUzGTDSryFWbZo3rUGUnkCBWGSoSlSZ6lIIIlw0WqFnHx/dKr8pEbFKhWmrgkLHlD9kNCVoGv+UsXhF+e46EkkjWetUIjPX+b/B4sdmM195yJrXbwyHBwcHD8+hF9EtyXE/fG4Puvl7DNnvOcRMg0aWWorOA+jJhgVqeHcKIhMDqx+VO1+JJTB0LGqssgFna1BFo4MlyELyEE5zuM1nGAH0kFofsMetIVpJuZJGzCldGvEq/nVVJj40jFtOfYQZWm9MgMzH7cNDmGO7C8jISfM+0g2DVPmAFlhI0rQG03p2goC0+YfYJrz80NZNkvR5Ss0zW0nuscNpkLru0jWjqsouKYQpkKlhmtvqRqbvAzdAGOhLJhbKSPEroaqSHUIHZ5xEFKrsN/0OmMEV5ac1D5Pdc8lgAMvuDwudRJVTeJikjMJhxgL4AdhKiI/TuYHASBi0RPPny0EkQZh9k/9RKXJjB6iapCWuGiNohGtNA0BQhRFdsdJJktCVCjVxbKfWuMfHoJhGJAI9JCL6PjZVyBE4gKxaQbkQL8YNgyZ+DWduAzDZxi6UaKKy7E/4ODg4ODg4ODg4ODg4ODg4ODg4ODg4ODg4Fi+4J9vAQUx+xKRmP25q+cFNR7bkuDTFv5G488VyaVW4OcckDjngHNAOAcIzgHnAME5WBYcpJZaQfwne4nsB0NoqRWEl8GjlT/zWdPPXL0f542cKQGLfr9h7vsEorF3akpwzwDBoxWZAxatQFcBYbgvwAr4F/uW+TwIoVrQ4aD1gaIyimmnqpoagAtxlb1Wrc331lCAluIPg6K0TGkh1cWfJtdoKhWlMVJCXbhzDl3wTjAzMG+7UtxiIEB1KOmiRTjwFN3tgq5IpWi5F9TC18mVivkeAs7YKaMpDcZotMhuMkrR27Rq+BajAqnBLRlWLDLByvMsPZSUKfgqkFIFMjKZIgU8RXd6oJCtRdybQQX24jQ8D9dhSpL4jrhAomW45UJh6eJvkDMO4hS3cFBBlG+RkeoPzrlNwQo1hPsYeMDh/EWf7BeLeim+K4DPxQskWW1jDj4ngklwNbYnga+CFpAqJuzpqN2eKLRQrdC0dDXu6mOnOp11/xWfa2740nSO0YWOG8mgKRoNU3tB+4Td9kRN2l4onFZqWhJfIiJyFVXm6xFFcBZkDI+raPzp4oLL5lE8NlcRDqA/yOBLKQIpt3qUolATc6/DpbN0xezDCyUI3RGrvJRWF16WXTbd7bEV+iAtS6WqnWxriMzs7ZOHRkGPMgw3okS1Iu8izhkLfuoV8C2NJbytGZ3DUz1Usdud2ErQZRcfkHswFgo5wMJVCbjgrlLpfMud1algMFiJRqgQb9FoEb+Zo0+09rLSF/0OjiDHvHNcjpVnKyuzVdgInlm2fPIV3QGIxVcwipsc6dAlzD2sCFk7p0RxD6gS3JOnMOhIcRq1clH0BHFLnyVwMOcQSyCWG5fgXlK2WVpTLkoNVWWvQd3AXBp4psXeMp1CxnL0OHVVs+ZW6UJnDxoFVLA8oi9+W645EadsixABd8GZjYPiQN2oIghlbCeV0FzdLtuMhrCc4PUJrAvBzXAWBNkDsHbRkRebGOeBJxcnohfkPJMMH+gmggfYrN17fIvfQ+8XiWf8vMhXLIs870g9W3H/vAOw5xDFs+CsCHAOOAeEc4DgHHAOEJwDzgEitBw5SIrPAjm+HDmIOZ8Nv4iNrjg4nlc4JElyLLw0+y7kD3K/zH8HIsJ+sb5ArOPp60tEbgXQka8QD/JSJGF2QfkbIgUKFxZlhU4NX7kyfAp+q5eIlKu8XtcnXNMqmQnJhHLm7vv37+8ex2pMOAMKS8S3b2xs7FFIcBBQdGlMRAQHMGCCbkw5IQLtCiIkh0MyQMbYvjDo4ShoLDBJcoB64/fPnGHaCQ6wyoTTEbRqwiZh1czOnJyIdOqr2pWA9eveH3YIjOIIqT/++Pr1/v7ewY/qZ1HQNMe/7PwC0fnmbtOq0JSM7v37uzZ3de1v0STTlGa5d2EAzSMO80rteku5j0UpEok4sIEedf1lM2B/w1vF13qggSK737S0++LLcdDEtGo8fm6gv39g4Nzx+ulNK5hX1q88dOjQypUHa0frbiHTEAYTj6/39yKaBh9PFA8Laajzi+2Azu3b73WekYD6iEke/WXzJkR7e3tDh4uYS+MAnOBUDyp3aOXBvXvX9wyDK5B6yda2uQuFtLa3tTeMkUKiJVMwz1jaoX6d9x0RdCDLqgFm1wyrvF+tBCkHD8JXbW3tur+aGH/Hr/c3Y8mBgd7Bm4PHizbn/ZyMLzo7O+9tfxOYlqSxv4BqBw5s2tTV3t7a3iEu0REIGV7HlAPsBe3qhiFGTdfazZYQJqWhyC6DkmR+mWcAtbt3BmKDkIlr/ZZRA4ODDwaPW2UFSZB+vR5kHH54+DCTUrvuFvIFFDQ19TX1Dlx7/Hjw85vHn5YB/5CCbdteASkXd+y4+Nm9M+C6+4CCLVtObzlwoLW9va21rcOzRA5O1a08dPAwwOKgtu4UkeSWrk0HtpwGKSCkvbW14VGBJ0gEKHhp27ZtqN1F1G43uOTE9V4wqu9B0wCy8ODmBCsJwYVEH354587DHAdMzOP+5r6+q1fPnxi89uK1xzfP36yf2S9Cp1Tf+RIKOXt2+8UdjY0bd9zbOER8DV2btpze8OmGLVtb29e2tXWvfWtJnaIQeR8pGGHaMeVGP5DIo/1AAQg5vWVrO0hpaenQpZliHOb4F6jd2bOvWNpdvHdx3ESrmtCqB9C01wYGPz8XdiB7DvJbcLWHT7777snDw7Wjoyjmr+T43ea+q3//+uu/PwAOgIQHn3/0lHYmOfPSS7/advZf/zp7b0fjqlWNjTsu7jBRu9Offv/9p6e3tq9dC+q1rvEtqUcYXn/o0OGRJ989ucO0G8UWEho2bwIKvv9mw5ZWJqW7bWwqcVqQvrS0+2xSu873yPH+5t/1oVWfDw68+OKLA8wqvM8DUg6OPPnnd09Gai0po3Wnbr7zu2OffP23v33LOHjx8eMHN3PJIf+JniltRyHIQSdKATkbL+5uBe1Of/oPi4M1a9raWtY+WrC9QpHP2n4NbvDwznf//O7Ow9rRHlRv9Na+zUD0hu//gRyAEOYIXhYNnlj+PnOadquYdjvelG6Cc19FqywOrg2iVcjBMHO2J0+eMCk9PaO1l+qGey0Ocn4AJJxomrAqz8+oJfOlX/0Kne3sKxcbV73wwgvA9cZ3obMGDr5B7drWrFnT0dbS9uGCOSBiQZpz1KKT3gHtoIFQOeDg6CPGwaffANF5DtbqEuNg8hmM3ZZ2n03Xbndvc65lLQ5efDx4wuoRrhzKBdwIo6Bn9NKl0f/pZ6W//vb8iV6Lg8Gm47k/zkSsn+Z4noPtKOVPKGbjv2/GvmrDBugO0A0YBy0L54D4K8WZnmBDJ8XOauRkbU652p7/7bKknGZugEJa2vexWBAnP3u/P6ndDtTuT6jdEFr1Nlh19UGeA5YagIP/yGUFoODll3t6Ll2+XPufzVj6k6tX+5qg85jkQAxmsyuyQXxgxmFaTEPH27lxVV4KcIBZAfoqS7uWlpa2hmmP18z7HErsqUdlTmFePHx45DB6AWiHyo3+2yaWFU6/yoju6Gi5cKF9jBDdma2MZoPsz3jkOLC0A+WYdu8yDj75BKzqZVYNzOQAhgZIwcurL13eczLHAVKAHSh2oYO9WFqUBacgi9P8YNsrnczZcn6AsQCAnMW0u9B9YYYfaFn3nEgEaZmrkAMYG9Sicqjd5ZMWBwBMPRYFF9r34d8kkW0JQZSnc7B9unYWB29f7bPMwvTYa3X1jIMpKUff2HNy73+x0lZhNp7IcUCmnkNxmNjxohTsEfP9wf4p7dau7bhw5PUjbUeeIRaE6FMP3Mnrc8qxBnr56OU9e2ovvdXFpCDRwEHLhSNHuttDEs5vvJP9wSQHO1h3wLRjsXDs7WN9TU29062KINXI9F5Lyuo3Xnvt5LpTzA+s0r29gydODDb15vJC0oo3ycoLkxysWrVzZ+Ou3V2tB3CExDhoaznym9e7sYUWyoCsFTyH8tuck/b0WA302p69v96HTJ/e8urW1jZIPN2v/+bI1hZrkDT1HIrJBkgYCsgB027j+ACkxulWnWjq9+GNkuO3kIBHDudC4egbv9+z933p3DvIASve1HTiPHSN53KVh62JLExm7sMgBLJCLjPufHNj405zDHMjRmpOu9dbGlwLHihO/XWfKQyvhA57JB+oR3//2h/XD8sNuf4AOGgBon9zo+0ta3ww7TmUM2yEtH1Su527/kAKrRpkc2QBxYzcgU7AknLpjct1w2TibjP2Hm/33YbS578933RtYqZuMLU0O7dP46BxZ2PjEHE1WMPEG9Abdne//np329LGiSRSe+gwZoV8C13eu1ogY/sPvIpCXkUpEG/dDeGniIZx4kztGht3jUsT1zHdffL2MbQKxotN147jGAmm53LtQUvM6pdXrz569NK6D0yBnOvHLhQou327r+/87d7Bp8bKQIE5BPPFV5BpHIhtbGz8M0yatP2tTL0b3cDBje62Du+S5gsSDBShhe6cvDy6GnD00ihOmoSOrq03PgUp3cABiFrzCIatM6k2yXtfoHYXGQdAQeO7cO7c3dt9LDHcbrrdd7Wvd6A+fxdMTkdG9py81MPErFvtwYWUx+/c7jt2DDm43Xe7ebD+6cEozMzI/R0wJbu4sdESsnMcBo8wlm999caNG0y9ra0N4SXPGz8GEkZyHPT0gI+CgbaOdibk1a0gpbXhrQLlcN545iIip92ud030+nMwUjwGfT1a1dc8ODWMr7e9v762FimAUUjdBx4Jmlyqv3m9GUo2NcF/5gVFluUcQ427oP13IgO7/oxCoHPe99/trd3AQCvM51qMYrc9AxwRQfp43Shqh+rV1V0Bz4UvuaOhdSuGQmtr+/6xSLH1g4j03i7UjinXOGSaDgz8c9ffaUarmjA3zFwb+riurg5GiXV1L19hSQYlfXTt7t13mpvfuYsLScU4ABbN90DArl0QB0PWSpokOYwPGxq62ru6Gi7sw2WfpVBA2AhYv1WXw60wKoYLWJFHHQ0NuEyD60hSEV8zHRFSP7TTUu8P4zBBltBbpOM3r/U3g1l3e2cuj4Gi3o9vffXVV7eGRaCehVYEF9M+Onfz5rmJeuCvWGuyhRnTHB8aGho3UQhbhgSubPvGPvzwUViQpB9gYTUCmtg+vvXBB7eGbbgGiHCALMHY9+GRsZAXArCIjAgoBi3PlBsaB3fCMlBQkMjER+dOMKuesmYGH4V/Ak1w5Kh+KnWZppDXwGR5Fm2WpFwfgB7lWGp3gDVMSrWah+CqqpkznK19FjgbExvBVVXrDpM1B56cvhg+TTldFfyGaoTiekg1iCiIgiwIItHDuqDLsiDrJbIByVu26TKZ60+pPb8QSNIe8iTUbEmJ1+t3O9NBe1bRsk5fwm23J+1OZ0CNa9m4ojqz2VjWudCnNp8rCCQUEzRDC/lDRNaNuBbS/Zq/JGQzwgElZsTjPkP1l5TEVTWulsRDcz1V/VxDeOpnHvypVg4ODg4ODg4ODg4ODg4ODg4ODg4ODg6OXzIEQmw2YvMRH35M5LHhphW+ZfmpWTEESgQjbhMEr1MJVyo2JUkEWQnqTmdYKbbp2rJEaSiW0tnzdFGZRI14woY7ZtlIxiunfmrdfizUeBIKSXlEUqOTTDisVXpdJGmQlCGGsstg49MFIZqQU2k9EPZl3brbLWtx0S6zQ5+2HN9PLooY+5oG77L98HxOzHiqRpjx6/8BvCzZXYQc4p8AAAAASUVORK5CYII=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8678" name="Picture 10" descr="C:\Users\pradeep\Desktop\slid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905000"/>
            <a:ext cx="388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build="p" autoUpdateAnimBg="0" advAuto="200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>
                <a:solidFill>
                  <a:srgbClr val="003399"/>
                </a:solidFill>
              </a:rPr>
              <a:t>Examples of </a:t>
            </a:r>
            <a:br>
              <a:rPr lang="en-US" smtClean="0">
                <a:solidFill>
                  <a:srgbClr val="003399"/>
                </a:solidFill>
              </a:rPr>
            </a:br>
            <a:r>
              <a:rPr lang="en-US" smtClean="0">
                <a:solidFill>
                  <a:srgbClr val="003399"/>
                </a:solidFill>
              </a:rPr>
              <a:t> </a:t>
            </a:r>
            <a:r>
              <a:rPr lang="en-US" sz="3200" smtClean="0">
                <a:solidFill>
                  <a:srgbClr val="003399"/>
                </a:solidFill>
              </a:rPr>
              <a:t>Double-Displacement Reactions: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1100" y="1638300"/>
            <a:ext cx="6781800" cy="3581400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Pb(NO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>
                <a:solidFill>
                  <a:srgbClr val="800000"/>
                </a:solidFill>
              </a:rPr>
              <a:t>)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+ 2KI --&gt; PbI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+ 2KNO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FeS + 2HCl --&gt; H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S + FeCl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>
                <a:solidFill>
                  <a:srgbClr val="800000"/>
                </a:solidFill>
              </a:rPr>
              <a:t>HCl + NaOH --&gt; NaCl + H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O</a:t>
            </a:r>
            <a:r>
              <a:rPr lang="en-US" sz="2800" smtClean="0"/>
              <a:t> </a:t>
            </a:r>
          </a:p>
        </p:txBody>
      </p:sp>
      <p:pic>
        <p:nvPicPr>
          <p:cNvPr id="29700" name="Picture 9" descr="j007613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2133600"/>
            <a:ext cx="224472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11"/>
          <p:cNvSpPr txBox="1">
            <a:spLocks noChangeArrowheads="1"/>
          </p:cNvSpPr>
          <p:nvPr/>
        </p:nvSpPr>
        <p:spPr bwMode="auto">
          <a:xfrm>
            <a:off x="1447800" y="5715000"/>
            <a:ext cx="723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”</a:t>
            </a:r>
          </a:p>
        </p:txBody>
      </p:sp>
      <p:pic>
        <p:nvPicPr>
          <p:cNvPr id="29702" name="Picture 8" descr="http://thescienceclassroom.org/wp-content/uploads/2013/02/double-displacement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581400"/>
            <a:ext cx="72390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build="p" autoUpdateAnimBg="0" advAuto="200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Combustion Reactions: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2590800"/>
            <a:ext cx="3733800" cy="3505200"/>
          </a:xfrm>
        </p:spPr>
        <p:txBody>
          <a:bodyPr/>
          <a:lstStyle/>
          <a:p>
            <a:pPr algn="ctr" eaLnBrk="1" hangingPunct="1"/>
            <a:r>
              <a:rPr lang="en-US" sz="2800" smtClean="0"/>
              <a:t>When a substance combines with </a:t>
            </a:r>
            <a:r>
              <a:rPr lang="en-US" sz="2800" smtClean="0">
                <a:solidFill>
                  <a:srgbClr val="003399"/>
                </a:solidFill>
              </a:rPr>
              <a:t>oxygen</a:t>
            </a:r>
            <a:r>
              <a:rPr lang="en-US" sz="2800" smtClean="0"/>
              <a:t> releasing a large amount of energy in the form of </a:t>
            </a:r>
            <a:r>
              <a:rPr lang="en-US" sz="2800" smtClean="0">
                <a:solidFill>
                  <a:srgbClr val="FF0000"/>
                </a:solidFill>
              </a:rPr>
              <a:t>light and heat</a:t>
            </a:r>
            <a:r>
              <a:rPr lang="en-US" sz="2800" smtClean="0"/>
              <a:t>, it is a combustion reaction</a:t>
            </a:r>
            <a:r>
              <a:rPr lang="en-US" sz="2800" smtClean="0">
                <a:solidFill>
                  <a:srgbClr val="0000FF"/>
                </a:solidFill>
              </a:rPr>
              <a:t>. </a:t>
            </a:r>
            <a:endParaRPr lang="en-US" sz="2800" smtClean="0"/>
          </a:p>
          <a:p>
            <a:pPr eaLnBrk="1" hangingPunct="1"/>
            <a:endParaRPr lang="en-US" sz="2800" smtClean="0"/>
          </a:p>
        </p:txBody>
      </p:sp>
      <p:sp>
        <p:nvSpPr>
          <p:cNvPr id="30724" name="Text Box 11"/>
          <p:cNvSpPr txBox="1">
            <a:spLocks noChangeArrowheads="1"/>
          </p:cNvSpPr>
          <p:nvPr/>
        </p:nvSpPr>
        <p:spPr bwMode="auto">
          <a:xfrm>
            <a:off x="4876800" y="3200400"/>
            <a:ext cx="3352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</a:rPr>
              <a:t>Oxygen is needed to Burn things. </a:t>
            </a:r>
          </a:p>
        </p:txBody>
      </p:sp>
      <p:sp>
        <p:nvSpPr>
          <p:cNvPr id="30725" name="Text Box 12"/>
          <p:cNvSpPr txBox="1">
            <a:spLocks noChangeArrowheads="1"/>
          </p:cNvSpPr>
          <p:nvPr/>
        </p:nvSpPr>
        <p:spPr bwMode="auto">
          <a:xfrm>
            <a:off x="4953000" y="5257800"/>
            <a:ext cx="3429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r>
              <a:rPr lang="en-US"/>
              <a:t>C + O</a:t>
            </a:r>
            <a:r>
              <a:rPr lang="en-US" sz="1200"/>
              <a:t>2</a:t>
            </a:r>
            <a:r>
              <a:rPr lang="en-US"/>
              <a:t> </a:t>
            </a:r>
            <a:r>
              <a:rPr lang="en-US">
                <a:sym typeface="Wingdings" pitchFamily="2" charset="2"/>
              </a:rPr>
              <a:t> CO</a:t>
            </a:r>
            <a:r>
              <a:rPr lang="en-US" sz="1200">
                <a:sym typeface="Wingdings" pitchFamily="2" charset="2"/>
              </a:rPr>
              <a:t>2 </a:t>
            </a:r>
            <a:r>
              <a:rPr lang="en-US">
                <a:sym typeface="Wingdings" pitchFamily="2" charset="2"/>
              </a:rPr>
              <a:t>+ heat</a:t>
            </a:r>
            <a:endParaRPr lang="en-US"/>
          </a:p>
        </p:txBody>
      </p:sp>
      <p:pic>
        <p:nvPicPr>
          <p:cNvPr id="30726" name="Picture 13" descr="ag00355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2095500"/>
            <a:ext cx="16764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14" descr="ag00435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2514600"/>
            <a:ext cx="32004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build="p" autoUpdateAnimBg="0" advAuto="200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Examples of  </a:t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>Combustion Reactions: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600200"/>
            <a:ext cx="7924800" cy="1676400"/>
          </a:xfrm>
        </p:spPr>
        <p:txBody>
          <a:bodyPr/>
          <a:lstStyle/>
          <a:p>
            <a:pPr algn="ctr" eaLnBrk="1" hangingPunct="1"/>
            <a:r>
              <a:rPr lang="en-US" sz="2800" smtClean="0">
                <a:solidFill>
                  <a:srgbClr val="0000FF"/>
                </a:solidFill>
              </a:rPr>
              <a:t>Examples of  combustion reactions </a:t>
            </a:r>
            <a:r>
              <a:rPr lang="en-US" sz="2800" smtClean="0"/>
              <a:t> </a:t>
            </a:r>
          </a:p>
          <a:p>
            <a:pPr algn="ctr" eaLnBrk="1" hangingPunct="1"/>
            <a:r>
              <a:rPr lang="en-US" sz="2800" smtClean="0">
                <a:solidFill>
                  <a:srgbClr val="800000"/>
                </a:solidFill>
              </a:rPr>
              <a:t>C</a:t>
            </a:r>
            <a:r>
              <a:rPr lang="en-US" sz="2800" baseline="-30000" smtClean="0">
                <a:solidFill>
                  <a:srgbClr val="800000"/>
                </a:solidFill>
              </a:rPr>
              <a:t>3</a:t>
            </a:r>
            <a:r>
              <a:rPr lang="en-US" sz="2800" smtClean="0">
                <a:solidFill>
                  <a:srgbClr val="800000"/>
                </a:solidFill>
              </a:rPr>
              <a:t>H</a:t>
            </a:r>
            <a:r>
              <a:rPr lang="en-US" sz="2800" baseline="-30000" smtClean="0">
                <a:solidFill>
                  <a:srgbClr val="800000"/>
                </a:solidFill>
              </a:rPr>
              <a:t>8</a:t>
            </a:r>
            <a:r>
              <a:rPr lang="en-US" sz="2800" smtClean="0">
                <a:solidFill>
                  <a:srgbClr val="800000"/>
                </a:solidFill>
              </a:rPr>
              <a:t> + 5O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--&gt; 3CO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 + 4H</a:t>
            </a:r>
            <a:r>
              <a:rPr lang="en-US" sz="2800" baseline="-30000" smtClean="0">
                <a:solidFill>
                  <a:srgbClr val="800000"/>
                </a:solidFill>
              </a:rPr>
              <a:t>2</a:t>
            </a:r>
            <a:r>
              <a:rPr lang="en-US" sz="2800" smtClean="0">
                <a:solidFill>
                  <a:srgbClr val="800000"/>
                </a:solidFill>
              </a:rPr>
              <a:t>O</a:t>
            </a:r>
            <a:r>
              <a:rPr lang="en-US" sz="2800" smtClean="0"/>
              <a:t> + </a:t>
            </a:r>
            <a:r>
              <a:rPr lang="en-US" sz="2800" smtClean="0">
                <a:solidFill>
                  <a:srgbClr val="FF0000"/>
                </a:solidFill>
              </a:rPr>
              <a:t>heat</a:t>
            </a:r>
          </a:p>
          <a:p>
            <a:pPr algn="ctr" eaLnBrk="1" hangingPunct="1"/>
            <a:r>
              <a:rPr lang="en-US" sz="2800" smtClean="0"/>
              <a:t>2CH</a:t>
            </a:r>
            <a:r>
              <a:rPr lang="en-US" sz="1200" smtClean="0"/>
              <a:t>4 </a:t>
            </a:r>
            <a:r>
              <a:rPr lang="en-US" sz="2800" smtClean="0"/>
              <a:t>+ 4O</a:t>
            </a:r>
            <a:r>
              <a:rPr lang="en-US" sz="1200" smtClean="0"/>
              <a:t>2 </a:t>
            </a:r>
            <a:r>
              <a:rPr lang="en-US" sz="2800" smtClean="0">
                <a:sym typeface="Wingdings" pitchFamily="2" charset="2"/>
              </a:rPr>
              <a:t> 2CO</a:t>
            </a:r>
            <a:r>
              <a:rPr lang="en-US" sz="1200" smtClean="0">
                <a:sym typeface="Wingdings" pitchFamily="2" charset="2"/>
              </a:rPr>
              <a:t>2 </a:t>
            </a:r>
            <a:r>
              <a:rPr lang="en-US" sz="2800" smtClean="0">
                <a:sym typeface="Wingdings" pitchFamily="2" charset="2"/>
              </a:rPr>
              <a:t>+ 4H</a:t>
            </a:r>
            <a:r>
              <a:rPr lang="en-US" sz="1200" smtClean="0">
                <a:sym typeface="Wingdings" pitchFamily="2" charset="2"/>
              </a:rPr>
              <a:t>2</a:t>
            </a:r>
            <a:r>
              <a:rPr lang="en-US" sz="2800" smtClean="0">
                <a:sym typeface="Wingdings" pitchFamily="2" charset="2"/>
              </a:rPr>
              <a:t>O + </a:t>
            </a:r>
            <a:r>
              <a:rPr lang="en-US" sz="2800" smtClean="0">
                <a:solidFill>
                  <a:srgbClr val="FF0000"/>
                </a:solidFill>
                <a:sym typeface="Wingdings" pitchFamily="2" charset="2"/>
              </a:rPr>
              <a:t>heat</a:t>
            </a:r>
            <a:endParaRPr lang="en-US" sz="2800" smtClean="0">
              <a:solidFill>
                <a:srgbClr val="FF0000"/>
              </a:solidFill>
            </a:endParaRPr>
          </a:p>
          <a:p>
            <a:pPr eaLnBrk="1" hangingPunct="1"/>
            <a:endParaRPr lang="en-US" sz="2800" smtClean="0"/>
          </a:p>
        </p:txBody>
      </p:sp>
      <p:pic>
        <p:nvPicPr>
          <p:cNvPr id="31748" name="Picture 9" descr="pe01570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657600"/>
            <a:ext cx="3810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11" descr="bd15356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4343400"/>
            <a:ext cx="1371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build="p" autoUpdateAnimBg="0" advAuto="20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600" b="1" smtClean="0">
              <a:solidFill>
                <a:srgbClr val="003399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28800"/>
            <a:ext cx="7315200" cy="3733800"/>
          </a:xfrm>
        </p:spPr>
        <p:txBody>
          <a:bodyPr/>
          <a:lstStyle/>
          <a:p>
            <a:pPr marL="609600" indent="-609600" eaLnBrk="1" hangingPunct="1">
              <a:buClr>
                <a:srgbClr val="008000"/>
              </a:buClr>
              <a:buFontTx/>
              <a:buAutoNum type="arabicPeriod"/>
            </a:pPr>
            <a:endParaRPr lang="en-US" sz="2400" smtClean="0">
              <a:solidFill>
                <a:srgbClr val="CC3300"/>
              </a:solidFill>
            </a:endParaRPr>
          </a:p>
          <a:p>
            <a:pPr marL="609600" indent="-609600" eaLnBrk="1" hangingPunct="1">
              <a:buClr>
                <a:srgbClr val="008000"/>
              </a:buClr>
              <a:buFontTx/>
              <a:buAutoNum type="arabicPeriod"/>
            </a:pPr>
            <a:endParaRPr lang="en-US" sz="2400" smtClean="0">
              <a:solidFill>
                <a:srgbClr val="CC3300"/>
              </a:solidFill>
            </a:endParaRPr>
          </a:p>
          <a:p>
            <a:pPr marL="609600" indent="-609600" eaLnBrk="1" hangingPunct="1">
              <a:buClr>
                <a:srgbClr val="008000"/>
              </a:buClr>
              <a:buFontTx/>
              <a:buNone/>
            </a:pPr>
            <a:r>
              <a:rPr lang="en-US" sz="5400" smtClean="0">
                <a:solidFill>
                  <a:srgbClr val="CC3300"/>
                </a:solidFill>
                <a:latin typeface="Aharoni" pitchFamily="2" charset="-79"/>
                <a:cs typeface="Aharoni" pitchFamily="2" charset="-79"/>
              </a:rPr>
              <a:t>       </a:t>
            </a:r>
          </a:p>
        </p:txBody>
      </p:sp>
      <p:pic>
        <p:nvPicPr>
          <p:cNvPr id="32772" name="Picture 4" descr="C:\Users\pradeep\Desktop\types-of-chemical-reactions-2-7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000" y="228600"/>
            <a:ext cx="8407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rbrak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07" grpId="0" build="p" autoUpdateAnimBg="0" advAuto="40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THANK YOU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752600"/>
            <a:ext cx="3810000" cy="3200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876800" y="1143000"/>
            <a:ext cx="3733800" cy="4114800"/>
          </a:xfrm>
        </p:spPr>
      </p:sp>
      <p:pic>
        <p:nvPicPr>
          <p:cNvPr id="5" name="Picture 4" descr="C:\Users\pradeep\Desktop\animated-frog-image-00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6800" y="1233280"/>
            <a:ext cx="7391400" cy="425312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226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What do you observe</vt:lpstr>
      <vt:lpstr>Single Displacement Reactions:</vt:lpstr>
      <vt:lpstr>Slide 3</vt:lpstr>
      <vt:lpstr>Examples of   Single Displacement Reactions:</vt:lpstr>
      <vt:lpstr>What do you observe </vt:lpstr>
      <vt:lpstr>Double-Displacement Reactions:</vt:lpstr>
      <vt:lpstr>Examples of   Double-Displacement Reactions:</vt:lpstr>
      <vt:lpstr>Combustion Reactions:</vt:lpstr>
      <vt:lpstr>Examples of   Combustion Reactions:</vt:lpstr>
      <vt:lpstr>Slide 10</vt:lpstr>
      <vt:lpstr>THANK YOU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observe</dc:title>
  <dc:creator>pradeep</dc:creator>
  <cp:lastModifiedBy>pradeep</cp:lastModifiedBy>
  <cp:revision>4</cp:revision>
  <dcterms:created xsi:type="dcterms:W3CDTF">2016-05-19T05:46:07Z</dcterms:created>
  <dcterms:modified xsi:type="dcterms:W3CDTF">2016-05-19T06:21:19Z</dcterms:modified>
</cp:coreProperties>
</file>